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89" r:id="rId10"/>
    <p:sldId id="290" r:id="rId11"/>
    <p:sldId id="291" r:id="rId12"/>
    <p:sldId id="287" r:id="rId13"/>
    <p:sldId id="295" r:id="rId14"/>
    <p:sldId id="292" r:id="rId15"/>
    <p:sldId id="266" r:id="rId16"/>
    <p:sldId id="267" r:id="rId17"/>
    <p:sldId id="268" r:id="rId18"/>
    <p:sldId id="272" r:id="rId19"/>
    <p:sldId id="293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1" r:id="rId28"/>
    <p:sldId id="294" r:id="rId29"/>
    <p:sldId id="284" r:id="rId30"/>
    <p:sldId id="296" r:id="rId31"/>
    <p:sldId id="309" r:id="rId32"/>
    <p:sldId id="311" r:id="rId33"/>
    <p:sldId id="310" r:id="rId34"/>
    <p:sldId id="312" r:id="rId35"/>
    <p:sldId id="303" r:id="rId36"/>
    <p:sldId id="305" r:id="rId3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4B"/>
    <a:srgbClr val="FFFFCC"/>
    <a:srgbClr val="FA8507"/>
    <a:srgbClr val="0673AE"/>
    <a:srgbClr val="EEEEEE"/>
    <a:srgbClr val="C8C8C8"/>
    <a:srgbClr val="525252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50" d="100"/>
          <a:sy n="50" d="100"/>
        </p:scale>
        <p:origin x="2736" y="18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46194"/>
    </p:cViewPr>
  </p:sorterViewPr>
  <p:notesViewPr>
    <p:cSldViewPr snapToGrid="0"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D6BE9-184B-40F7-80F2-7FBC9B370BCF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2B732-2F2C-420D-A4BE-EDF600B5F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67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D71A6-CB34-4929-9FEF-68DEB9772D72}" type="datetimeFigureOut">
              <a:rPr lang="en-GB" smtClean="0"/>
              <a:t>02/02/2018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14EA6-EA99-4869-B031-8E0EFF692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99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gradFill>
          <a:gsLst>
            <a:gs pos="0">
              <a:srgbClr val="EEEEEE"/>
            </a:gs>
            <a:gs pos="77000">
              <a:schemeClr val="bg1"/>
            </a:gs>
            <a:gs pos="100000">
              <a:srgbClr val="EEEE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382574"/>
            <a:ext cx="10972800" cy="5263155"/>
          </a:xfrm>
        </p:spPr>
        <p:txBody>
          <a:bodyPr/>
          <a:lstStyle>
            <a:lvl1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7474227" y="257766"/>
            <a:ext cx="2632299" cy="5860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105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Miko</a:t>
            </a:r>
            <a:r>
              <a:rPr lang="en-US" sz="1050" baseline="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Plaster and Underwater Magnets</a:t>
            </a:r>
            <a:endParaRPr lang="en-US" sz="1050" noProof="0" dirty="0" smtClean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r">
              <a:lnSpc>
                <a:spcPct val="150000"/>
              </a:lnSpc>
            </a:pPr>
            <a:r>
              <a:rPr lang="en-US" sz="105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[Subtitle]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09601" y="238879"/>
            <a:ext cx="6864626" cy="585684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0673AE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472644" y="1086387"/>
            <a:ext cx="13580533" cy="0"/>
          </a:xfrm>
          <a:prstGeom prst="line">
            <a:avLst/>
          </a:prstGeom>
          <a:ln w="19050">
            <a:solidFill>
              <a:srgbClr val="FA85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84692" y="396693"/>
            <a:ext cx="1273547" cy="35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357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FD805-9A41-4B83-AB22-6FC1047755BB}" type="datetime1">
              <a:rPr lang="nb-NO" smtClean="0"/>
              <a:t>02.02.2018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9EA5-90F0-4F36-A9F6-21F7AC2C4F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3980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0B44-6A6C-4C1E-98E4-5EE8649B2820}" type="datetime1">
              <a:rPr lang="nb-NO" smtClean="0"/>
              <a:t>02.02.2018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9EA5-90F0-4F36-A9F6-21F7AC2C4F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6156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bg>
      <p:bgPr>
        <a:gradFill>
          <a:gsLst>
            <a:gs pos="0">
              <a:srgbClr val="EEEEEE"/>
            </a:gs>
            <a:gs pos="77000">
              <a:schemeClr val="bg1"/>
            </a:gs>
            <a:gs pos="100000">
              <a:srgbClr val="EEEE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84692" y="396693"/>
            <a:ext cx="1273547" cy="35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82574"/>
            <a:ext cx="10972800" cy="5263155"/>
          </a:xfrm>
        </p:spPr>
        <p:txBody>
          <a:bodyPr/>
          <a:lstStyle>
            <a:lvl1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472644" y="1086387"/>
            <a:ext cx="298473" cy="0"/>
          </a:xfrm>
          <a:prstGeom prst="line">
            <a:avLst/>
          </a:prstGeom>
          <a:ln w="19050">
            <a:solidFill>
              <a:srgbClr val="FA85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 userDrawn="1"/>
        </p:nvSpPr>
        <p:spPr>
          <a:xfrm>
            <a:off x="7474227" y="257766"/>
            <a:ext cx="2632299" cy="5860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105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Miko</a:t>
            </a:r>
            <a:r>
              <a:rPr lang="en-US" sz="1050" baseline="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Plaster and Underwater Magnets</a:t>
            </a:r>
            <a:endParaRPr lang="en-US" sz="1050" noProof="0" dirty="0" smtClean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r">
              <a:lnSpc>
                <a:spcPct val="150000"/>
              </a:lnSpc>
            </a:pPr>
            <a:r>
              <a:rPr lang="en-US" sz="105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[Subtitle]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1" y="238879"/>
            <a:ext cx="6864626" cy="585684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0673AE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9204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bg>
      <p:bgPr>
        <a:gradFill>
          <a:gsLst>
            <a:gs pos="0">
              <a:srgbClr val="EEEEEE"/>
            </a:gs>
            <a:gs pos="77000">
              <a:schemeClr val="bg1"/>
            </a:gs>
            <a:gs pos="100000">
              <a:srgbClr val="EEEE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382574"/>
            <a:ext cx="5194300" cy="5263155"/>
          </a:xfrm>
        </p:spPr>
        <p:txBody>
          <a:bodyPr/>
          <a:lstStyle>
            <a:lvl1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472644" y="1086387"/>
            <a:ext cx="13580533" cy="0"/>
          </a:xfrm>
          <a:prstGeom prst="line">
            <a:avLst/>
          </a:prstGeom>
          <a:ln w="19050">
            <a:solidFill>
              <a:srgbClr val="FA85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84692" y="396693"/>
            <a:ext cx="1273547" cy="35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393246" y="1382573"/>
            <a:ext cx="5194300" cy="5263155"/>
          </a:xfrm>
        </p:spPr>
        <p:txBody>
          <a:bodyPr/>
          <a:lstStyle>
            <a:lvl1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>
              <a:defRPr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7474227" y="257766"/>
            <a:ext cx="2632299" cy="5860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105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Miko</a:t>
            </a:r>
            <a:r>
              <a:rPr lang="en-US" sz="1050" baseline="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Plaster and Underwater Magnets</a:t>
            </a:r>
            <a:endParaRPr lang="en-US" sz="1050" noProof="0" dirty="0" smtClean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r">
              <a:lnSpc>
                <a:spcPct val="150000"/>
              </a:lnSpc>
            </a:pPr>
            <a:r>
              <a:rPr lang="en-US" sz="105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[Subtitle]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1" y="238879"/>
            <a:ext cx="6864626" cy="585684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0673AE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292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5ECD-B1AB-454D-9600-EC1D89BB58E8}" type="datetime1">
              <a:rPr lang="nb-NO" smtClean="0"/>
              <a:t>02.02.2018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9EA5-90F0-4F36-A9F6-21F7AC2C4F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61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985B8-0AD9-4F48-956B-5B838958F77B}" type="datetime1">
              <a:rPr lang="nb-NO" smtClean="0"/>
              <a:t>02.02.2018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9EA5-90F0-4F36-A9F6-21F7AC2C4F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2348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D1F9-F07A-4F23-86C7-1E818209BAB0}" type="datetime1">
              <a:rPr lang="nb-NO" smtClean="0"/>
              <a:t>02.02.2018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9EA5-90F0-4F36-A9F6-21F7AC2C4F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064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87903-7786-4CDB-A55B-40670C654093}" type="datetime1">
              <a:rPr lang="nb-NO" smtClean="0"/>
              <a:t>02.02.2018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9EA5-90F0-4F36-A9F6-21F7AC2C4F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737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034C-0FA5-431A-A3B1-4CA9AE606C67}" type="datetime1">
              <a:rPr lang="nb-NO" smtClean="0"/>
              <a:t>02.02.2018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9EA5-90F0-4F36-A9F6-21F7AC2C4F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312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33E2-2193-4DDF-95D4-8AF6DFC5861D}" type="datetime1">
              <a:rPr lang="nb-NO" smtClean="0"/>
              <a:t>02.02.2018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9EA5-90F0-4F36-A9F6-21F7AC2C4F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327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04943-3497-456E-A93E-A906E7DFF535}" type="datetime1">
              <a:rPr lang="nb-NO" smtClean="0"/>
              <a:t>02.02.2018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59EA5-90F0-4F36-A9F6-21F7AC2C4F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092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60" r:id="rId3"/>
    <p:sldLayoutId id="2147483649" r:id="rId4"/>
    <p:sldLayoutId id="2147483651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microsoft.com/office/2007/relationships/hdphoto" Target="../media/hdphoto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029" y="0"/>
            <a:ext cx="12235543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254978" y="6098519"/>
            <a:ext cx="2900060" cy="759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 smtClea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[Premise]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By: [Name]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[Date]</a:t>
            </a:r>
            <a:endParaRPr lang="en-US" sz="12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38225" y="6098520"/>
            <a:ext cx="2898797" cy="759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 smtClea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Miko Marine AS</a:t>
            </a:r>
          </a:p>
          <a:p>
            <a:pPr algn="l"/>
            <a:r>
              <a:rPr lang="en-US" sz="1200" dirty="0" smtClea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info@mikomarine.com</a:t>
            </a:r>
          </a:p>
          <a:p>
            <a:pPr algn="l"/>
            <a:r>
              <a:rPr lang="en-US" sz="1200" dirty="0" smtClea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www.mikomarine.com</a:t>
            </a:r>
            <a:endParaRPr lang="en-US" sz="1200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-29029" y="2413000"/>
            <a:ext cx="12235543" cy="850900"/>
          </a:xfrm>
          <a:solidFill>
            <a:srgbClr val="FA8507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Portfolio </a:t>
            </a:r>
            <a:r>
              <a:rPr lang="en-US" dirty="0" err="1" smtClea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introduciton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2" name="Subtitle 3"/>
          <p:cNvSpPr>
            <a:spLocks noGrp="1"/>
          </p:cNvSpPr>
          <p:nvPr>
            <p:ph type="subTitle" idx="1"/>
          </p:nvPr>
        </p:nvSpPr>
        <p:spPr>
          <a:xfrm>
            <a:off x="-29029" y="4991100"/>
            <a:ext cx="12235543" cy="558801"/>
          </a:xfrm>
          <a:solidFill>
            <a:schemeClr val="tx1">
              <a:alpha val="32000"/>
            </a:schemeClr>
          </a:solidFill>
        </p:spPr>
        <p:txBody>
          <a:bodyPr anchor="ctr">
            <a:normAutofit lnSpcReduction="10000"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Miko</a:t>
            </a:r>
            <a:r>
              <a:rPr lang="en-US" dirty="0" smtClea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Plaster, Underwater Magnets, Kits, Sea Chest Covers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278" y="454101"/>
            <a:ext cx="4157443" cy="11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6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With </a:t>
            </a:r>
            <a:r>
              <a:rPr lang="en-US" dirty="0" smtClean="0"/>
              <a:t>Miko Plaster secured on the outside, repair </a:t>
            </a:r>
            <a:r>
              <a:rPr lang="en-US" dirty="0"/>
              <a:t>welding was carried out from </a:t>
            </a:r>
            <a:r>
              <a:rPr lang="en-US" dirty="0" smtClean="0"/>
              <a:t>inside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08" b="504"/>
          <a:stretch/>
        </p:blipFill>
        <p:spPr>
          <a:xfrm>
            <a:off x="995405" y="3350418"/>
            <a:ext cx="4609004" cy="30726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50418"/>
            <a:ext cx="4090358" cy="3067768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Magnetic Miko </a:t>
            </a:r>
            <a:r>
              <a:rPr lang="en-US" sz="2800" dirty="0" smtClean="0"/>
              <a:t>Plaster – BW Offshore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7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382573"/>
            <a:ext cx="10972800" cy="526315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After </a:t>
            </a:r>
            <a:r>
              <a:rPr lang="en-US" dirty="0" smtClean="0"/>
              <a:t>6 months in place and while withstanding extensive welding, the Miko Plasters were removed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79" y="4017973"/>
            <a:ext cx="2947283" cy="2210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34" y="3256561"/>
            <a:ext cx="2947283" cy="22104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99796" y="3256561"/>
            <a:ext cx="4975613" cy="3046988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/>
              <a:t>"There are damages to the inner layer, the outer layer is however in perfect condition. Bear in mind that the plaster have been utilized for approx. 6 months, with extensive welding carried out on engine room side. My opinion is that the plaster did </a:t>
            </a:r>
            <a:r>
              <a:rPr lang="en-US" sz="2400" dirty="0" smtClean="0"/>
              <a:t>its </a:t>
            </a:r>
            <a:r>
              <a:rPr lang="en-US" sz="2400" dirty="0"/>
              <a:t>job!“ - Knut </a:t>
            </a:r>
            <a:r>
              <a:rPr lang="en-US" sz="2400" dirty="0" err="1"/>
              <a:t>Trygve</a:t>
            </a:r>
            <a:r>
              <a:rPr lang="en-US" sz="2400" dirty="0"/>
              <a:t> </a:t>
            </a:r>
            <a:r>
              <a:rPr lang="en-US" sz="2400" dirty="0" err="1" smtClean="0"/>
              <a:t>Eide</a:t>
            </a:r>
            <a:r>
              <a:rPr lang="en-US" sz="2400" dirty="0" smtClean="0"/>
              <a:t>, BW Offshore</a:t>
            </a:r>
            <a:endParaRPr lang="en-US" sz="2400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Magnetic Miko </a:t>
            </a:r>
            <a:r>
              <a:rPr lang="en-US" sz="2800" dirty="0" smtClean="0"/>
              <a:t>Plaster – BW Offshore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24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Semi-submersible </a:t>
            </a:r>
            <a:r>
              <a:rPr lang="en-US" dirty="0" smtClean="0"/>
              <a:t>Island Innovator suffered uncontrolled leakage due to a failing pipe plug</a:t>
            </a:r>
          </a:p>
          <a:p>
            <a:r>
              <a:rPr lang="en-US" dirty="0" smtClean="0"/>
              <a:t>63 crew members evacuated</a:t>
            </a:r>
          </a:p>
          <a:p>
            <a:r>
              <a:rPr lang="en-US" dirty="0" smtClean="0"/>
              <a:t>Miko Plaster available nearby</a:t>
            </a:r>
            <a:br>
              <a:rPr lang="en-US" dirty="0" smtClean="0"/>
            </a:br>
            <a:r>
              <a:rPr lang="en-US" dirty="0" smtClean="0"/>
              <a:t>applied temporarily to stop </a:t>
            </a:r>
            <a:br>
              <a:rPr lang="en-US" dirty="0" smtClean="0"/>
            </a:br>
            <a:r>
              <a:rPr lang="en-US" dirty="0" smtClean="0"/>
              <a:t>the leak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Miko </a:t>
            </a:r>
            <a:r>
              <a:rPr lang="en-US" dirty="0" smtClean="0"/>
              <a:t>Plaster - </a:t>
            </a:r>
            <a:r>
              <a:rPr lang="en-US" dirty="0" err="1" smtClean="0"/>
              <a:t>Odfjell</a:t>
            </a:r>
            <a:endParaRPr lang="en-US" dirty="0"/>
          </a:p>
        </p:txBody>
      </p:sp>
      <p:pic>
        <p:nvPicPr>
          <p:cNvPr id="2050" name="Picture 2" descr="http://www.offshoreenergytoday.com/wp-content/uploads/2013/05/Update-Island-Innovator-Leakage-Stopped-1024x6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65" y="3318451"/>
            <a:ext cx="4687957" cy="286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83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382574"/>
            <a:ext cx="5486400" cy="526315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Contracted </a:t>
            </a:r>
            <a:r>
              <a:rPr lang="en-US" dirty="0" smtClean="0"/>
              <a:t>by </a:t>
            </a:r>
            <a:r>
              <a:rPr lang="en-US" dirty="0" err="1" smtClean="0"/>
              <a:t>Otech</a:t>
            </a:r>
            <a:r>
              <a:rPr lang="en-US" dirty="0" smtClean="0"/>
              <a:t>, Miko Marine delivered a custom-made Miko Plaster to blank off four adjacent sea chest apertures, along with a specially </a:t>
            </a:r>
            <a:br>
              <a:rPr lang="en-US" dirty="0" smtClean="0"/>
            </a:br>
            <a:r>
              <a:rPr lang="en-US" dirty="0" smtClean="0"/>
              <a:t>adapted pipe plug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Miko </a:t>
            </a:r>
            <a:r>
              <a:rPr lang="en-US" dirty="0"/>
              <a:t>Plaster - </a:t>
            </a:r>
            <a:r>
              <a:rPr lang="en-US" dirty="0" err="1"/>
              <a:t>Odfjell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80" y="2491408"/>
            <a:ext cx="5301420" cy="39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 smtClean="0"/>
              <a:t>double independent barriers allowed </a:t>
            </a:r>
            <a:r>
              <a:rPr lang="en-US" dirty="0" err="1" smtClean="0"/>
              <a:t>Odfjell</a:t>
            </a:r>
            <a:r>
              <a:rPr lang="en-US" dirty="0" smtClean="0"/>
              <a:t> to finish the work on the rig in a safe and controlled manner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Miko </a:t>
            </a:r>
            <a:r>
              <a:rPr lang="en-US" dirty="0"/>
              <a:t>Plaster - </a:t>
            </a:r>
            <a:r>
              <a:rPr lang="en-US" dirty="0" err="1"/>
              <a:t>Odfjell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27536"/>
          <a:stretch/>
        </p:blipFill>
        <p:spPr>
          <a:xfrm>
            <a:off x="4744278" y="3705244"/>
            <a:ext cx="6838122" cy="2794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87" y="3727174"/>
            <a:ext cx="3697042" cy="277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groundings and collisions</a:t>
            </a:r>
          </a:p>
          <a:p>
            <a:r>
              <a:rPr lang="en-US" dirty="0" smtClean="0"/>
              <a:t>Flexible patch for uneven surfaces</a:t>
            </a:r>
          </a:p>
          <a:p>
            <a:r>
              <a:rPr lang="en-US" dirty="0" err="1" smtClean="0"/>
              <a:t>Aramide</a:t>
            </a:r>
            <a:r>
              <a:rPr lang="en-US" dirty="0" smtClean="0"/>
              <a:t>-reinforced inner layer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FlexiShape</a:t>
            </a:r>
            <a:r>
              <a:rPr lang="en-US" dirty="0" smtClean="0"/>
              <a:t> Miko Plaster</a:t>
            </a:r>
            <a:endParaRPr lang="en-US" dirty="0"/>
          </a:p>
        </p:txBody>
      </p:sp>
      <p:pic>
        <p:nvPicPr>
          <p:cNvPr id="10" name="Picture 6" descr="FlexiShape Miko Plast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5203" y="2096810"/>
            <a:ext cx="8944269" cy="55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89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Secured in place using the Miko Fix fastening system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FlexiShape</a:t>
            </a:r>
            <a:r>
              <a:rPr lang="en-US" dirty="0" smtClean="0"/>
              <a:t> Miko Plaster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097" y="2210511"/>
            <a:ext cx="5542281" cy="4280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489" y="2572252"/>
            <a:ext cx="4950663" cy="37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0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82574"/>
            <a:ext cx="5078541" cy="5263155"/>
          </a:xfrm>
        </p:spPr>
        <p:txBody>
          <a:bodyPr/>
          <a:lstStyle/>
          <a:p>
            <a:r>
              <a:rPr lang="en-US" dirty="0" smtClean="0"/>
              <a:t>Collision </a:t>
            </a:r>
            <a:r>
              <a:rPr lang="en-US" dirty="0" smtClean="0"/>
              <a:t>caused 5x1m rip in engine room below water line</a:t>
            </a:r>
          </a:p>
          <a:p>
            <a:r>
              <a:rPr lang="en-US" dirty="0" smtClean="0"/>
              <a:t>Captain decided to ground vessel to prevent total loss</a:t>
            </a:r>
          </a:p>
          <a:p>
            <a:r>
              <a:rPr lang="en-US" dirty="0" err="1" smtClean="0"/>
              <a:t>FlexiShape</a:t>
            </a:r>
            <a:r>
              <a:rPr lang="en-US" dirty="0" smtClean="0"/>
              <a:t> Miko Plaster deployed immediately to repair and refloat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FlexiShape</a:t>
            </a:r>
            <a:r>
              <a:rPr lang="en-US" sz="2800" dirty="0" smtClean="0"/>
              <a:t> Miko </a:t>
            </a:r>
            <a:r>
              <a:rPr lang="en-US" sz="2800" dirty="0" smtClean="0"/>
              <a:t>Plaster - </a:t>
            </a:r>
            <a:r>
              <a:rPr lang="en-US" sz="2800" dirty="0" err="1" smtClean="0"/>
              <a:t>Hundvåkøy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41" y="2170861"/>
            <a:ext cx="5894259" cy="41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FlexiShape</a:t>
            </a:r>
            <a:r>
              <a:rPr lang="en-US" sz="2800" dirty="0"/>
              <a:t> Miko Plaster - </a:t>
            </a:r>
            <a:r>
              <a:rPr lang="en-US" sz="2800" dirty="0" err="1"/>
              <a:t>Hundvåkøy</a:t>
            </a:r>
            <a:endParaRPr lang="en-US" sz="2800" dirty="0">
              <a:solidFill>
                <a:srgbClr val="4B4B4B"/>
              </a:solidFill>
            </a:endParaRPr>
          </a:p>
        </p:txBody>
      </p:sp>
      <p:pic>
        <p:nvPicPr>
          <p:cNvPr id="22" name="Picture 3" descr="M:\FELLES\PROSJEKTER\Present\Hundvåkøy\IMGP2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07" y="2006900"/>
            <a:ext cx="2572253" cy="2424619"/>
          </a:xfrm>
          <a:prstGeom prst="rect">
            <a:avLst/>
          </a:prstGeom>
          <a:noFill/>
        </p:spPr>
      </p:pic>
      <p:pic>
        <p:nvPicPr>
          <p:cNvPr id="23" name="Picture 5" descr="M:\FELLES\SALG &amp; MARKEDSFØRING\Brosjyrer\MIKO Flyers\diver with plaster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920" y="2006900"/>
            <a:ext cx="2836570" cy="2449765"/>
          </a:xfrm>
          <a:prstGeom prst="rect">
            <a:avLst/>
          </a:prstGeom>
          <a:noFill/>
        </p:spPr>
      </p:pic>
      <p:pic>
        <p:nvPicPr>
          <p:cNvPr id="24" name="Bilde 7" descr="IMGP278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4385" y="2009524"/>
            <a:ext cx="2582530" cy="2449764"/>
          </a:xfrm>
          <a:prstGeom prst="rect">
            <a:avLst/>
          </a:prstGeom>
        </p:spPr>
      </p:pic>
      <p:pic>
        <p:nvPicPr>
          <p:cNvPr id="25" name="Bilde 8" descr="Havarist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18810" y="2006900"/>
            <a:ext cx="2719310" cy="244976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2238915" y="4564104"/>
            <a:ext cx="6466238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" name="Rett linje 16"/>
          <p:cNvCxnSpPr/>
          <p:nvPr/>
        </p:nvCxnSpPr>
        <p:spPr>
          <a:xfrm rot="5400000">
            <a:off x="2427575" y="5612646"/>
            <a:ext cx="1512168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Sylinder 17"/>
          <p:cNvSpPr txBox="1"/>
          <p:nvPr/>
        </p:nvSpPr>
        <p:spPr>
          <a:xfrm>
            <a:off x="3039643" y="6368730"/>
            <a:ext cx="5780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07:50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–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Collision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rips a 5.5 x 1 meter hole in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engine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room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below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the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water line</a:t>
            </a:r>
            <a:endParaRPr lang="nb-NO" sz="1200" dirty="0">
              <a:solidFill>
                <a:srgbClr val="4B4B4B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0" name="TekstSylinder 22"/>
          <p:cNvSpPr txBox="1"/>
          <p:nvPr/>
        </p:nvSpPr>
        <p:spPr>
          <a:xfrm>
            <a:off x="3183659" y="6080698"/>
            <a:ext cx="3259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07:55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–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Vessel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grounded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to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avoid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total loss</a:t>
            </a:r>
            <a:endParaRPr lang="nb-NO" sz="1200" dirty="0">
              <a:solidFill>
                <a:srgbClr val="4B4B4B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31" name="Rett linje 23"/>
          <p:cNvCxnSpPr/>
          <p:nvPr/>
        </p:nvCxnSpPr>
        <p:spPr>
          <a:xfrm rot="5400000">
            <a:off x="2643599" y="5468630"/>
            <a:ext cx="1224136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kstSylinder 26"/>
          <p:cNvSpPr txBox="1"/>
          <p:nvPr/>
        </p:nvSpPr>
        <p:spPr>
          <a:xfrm>
            <a:off x="3543699" y="5792666"/>
            <a:ext cx="3701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12:00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–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Coast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guard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arrives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with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Miko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Salvage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Kit</a:t>
            </a:r>
            <a:endParaRPr lang="nb-NO" sz="1200" dirty="0">
              <a:solidFill>
                <a:srgbClr val="4B4B4B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33" name="Rett linje 29"/>
          <p:cNvCxnSpPr/>
          <p:nvPr/>
        </p:nvCxnSpPr>
        <p:spPr>
          <a:xfrm rot="5400000">
            <a:off x="3192915" y="5324614"/>
            <a:ext cx="936104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linje 34"/>
          <p:cNvCxnSpPr/>
          <p:nvPr/>
        </p:nvCxnSpPr>
        <p:spPr>
          <a:xfrm rot="5400000">
            <a:off x="3723719" y="5180598"/>
            <a:ext cx="648072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Sylinder 37"/>
          <p:cNvSpPr txBox="1"/>
          <p:nvPr/>
        </p:nvSpPr>
        <p:spPr>
          <a:xfrm>
            <a:off x="3975747" y="5504634"/>
            <a:ext cx="2900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15:30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– Miko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personnel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arrives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on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site</a:t>
            </a:r>
            <a:endParaRPr lang="nb-NO" sz="1200" dirty="0">
              <a:solidFill>
                <a:srgbClr val="4B4B4B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36" name="Rett linje 39"/>
          <p:cNvCxnSpPr/>
          <p:nvPr/>
        </p:nvCxnSpPr>
        <p:spPr>
          <a:xfrm rot="5400000">
            <a:off x="4407795" y="5072586"/>
            <a:ext cx="432048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Sylinder 41"/>
          <p:cNvSpPr txBox="1"/>
          <p:nvPr/>
        </p:nvSpPr>
        <p:spPr>
          <a:xfrm>
            <a:off x="4551811" y="5216602"/>
            <a:ext cx="3260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21:15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–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Vessel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patched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and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ready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to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refloat</a:t>
            </a:r>
            <a:endParaRPr lang="nb-NO" sz="1200" dirty="0">
              <a:solidFill>
                <a:srgbClr val="4B4B4B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38" name="Rett linje 48"/>
          <p:cNvCxnSpPr/>
          <p:nvPr/>
        </p:nvCxnSpPr>
        <p:spPr>
          <a:xfrm rot="5400000">
            <a:off x="6171991" y="4964574"/>
            <a:ext cx="216024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kstSylinder 51"/>
          <p:cNvSpPr txBox="1"/>
          <p:nvPr/>
        </p:nvSpPr>
        <p:spPr>
          <a:xfrm>
            <a:off x="6280003" y="4928570"/>
            <a:ext cx="1281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Vessel</a:t>
            </a:r>
            <a:r>
              <a:rPr lang="nb-NO" sz="1200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nb-NO" sz="1200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refloated</a:t>
            </a:r>
            <a:endParaRPr lang="nb-NO" sz="1200" dirty="0">
              <a:solidFill>
                <a:srgbClr val="4B4B4B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0" name="TekstSylinder 52"/>
          <p:cNvSpPr txBox="1"/>
          <p:nvPr/>
        </p:nvSpPr>
        <p:spPr>
          <a:xfrm>
            <a:off x="7720163" y="5720658"/>
            <a:ext cx="119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b="1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Vessel</a:t>
            </a:r>
            <a:r>
              <a:rPr lang="nb-NO" sz="1200" b="1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nb-NO" sz="1200" b="1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towed</a:t>
            </a:r>
            <a:r>
              <a:rPr lang="nb-NO" sz="1200" b="1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to </a:t>
            </a:r>
            <a:r>
              <a:rPr lang="nb-NO" sz="1200" b="1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quay</a:t>
            </a:r>
            <a:r>
              <a:rPr lang="nb-NO" sz="1200" b="1" dirty="0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and </a:t>
            </a:r>
            <a:r>
              <a:rPr lang="nb-NO" sz="1200" b="1" dirty="0" err="1" smtClean="0">
                <a:solidFill>
                  <a:srgbClr val="4B4B4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secured</a:t>
            </a:r>
            <a:endParaRPr lang="nb-NO" sz="1200" b="1" dirty="0">
              <a:solidFill>
                <a:srgbClr val="4B4B4B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41" name="Rett linje 53"/>
          <p:cNvCxnSpPr/>
          <p:nvPr/>
        </p:nvCxnSpPr>
        <p:spPr>
          <a:xfrm rot="5400000">
            <a:off x="7936187" y="5288610"/>
            <a:ext cx="864096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52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" b="36158"/>
          <a:stretch/>
        </p:blipFill>
        <p:spPr>
          <a:xfrm>
            <a:off x="0" y="986973"/>
            <a:ext cx="12192001" cy="592182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FlexiShape</a:t>
            </a:r>
            <a:r>
              <a:rPr lang="en-US" sz="2800" dirty="0"/>
              <a:t> Miko Plaster - </a:t>
            </a:r>
            <a:r>
              <a:rPr lang="en-US" sz="2800" dirty="0" err="1"/>
              <a:t>Hundvåkøy</a:t>
            </a:r>
            <a:endParaRPr lang="en-US" sz="2800" dirty="0"/>
          </a:p>
        </p:txBody>
      </p:sp>
      <p:sp>
        <p:nvSpPr>
          <p:cNvPr id="26" name="Content Placeholder 1"/>
          <p:cNvSpPr>
            <a:spLocks noGrp="1"/>
          </p:cNvSpPr>
          <p:nvPr>
            <p:ph idx="1"/>
          </p:nvPr>
        </p:nvSpPr>
        <p:spPr>
          <a:xfrm>
            <a:off x="609600" y="1382575"/>
            <a:ext cx="10943771" cy="1874976"/>
          </a:xfrm>
          <a:solidFill>
            <a:schemeClr val="bg1">
              <a:alpha val="4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Salvage </a:t>
            </a:r>
            <a:r>
              <a:rPr lang="en-US" dirty="0"/>
              <a:t>kits now stored </a:t>
            </a:r>
            <a:r>
              <a:rPr lang="en-US" dirty="0" smtClean="0"/>
              <a:t>by </a:t>
            </a:r>
            <a:r>
              <a:rPr lang="en-US" dirty="0"/>
              <a:t>Norwegian Coastal Administration </a:t>
            </a:r>
            <a:r>
              <a:rPr lang="en-US" dirty="0" smtClean="0"/>
              <a:t>along </a:t>
            </a:r>
            <a:r>
              <a:rPr lang="en-US" dirty="0"/>
              <a:t>the coast of Norway and used regularly to prevent oil </a:t>
            </a:r>
            <a:r>
              <a:rPr lang="en-US" dirty="0" smtClean="0"/>
              <a:t>spill</a:t>
            </a: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3278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382574"/>
            <a:ext cx="4470400" cy="526315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Established 1996</a:t>
            </a:r>
          </a:p>
          <a:p>
            <a:r>
              <a:rPr lang="en-US" dirty="0" smtClean="0"/>
              <a:t>Focus on safeguarding life, environment and property in the maritime industry</a:t>
            </a:r>
          </a:p>
          <a:p>
            <a:r>
              <a:rPr lang="en-US" dirty="0"/>
              <a:t>Owned by </a:t>
            </a:r>
            <a:r>
              <a:rPr lang="en-US" dirty="0" err="1"/>
              <a:t>Buksér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Berging</a:t>
            </a:r>
            <a:r>
              <a:rPr lang="en-US" dirty="0"/>
              <a:t> AS and Miko AS</a:t>
            </a:r>
          </a:p>
          <a:p>
            <a:r>
              <a:rPr lang="en-US" dirty="0" smtClean="0"/>
              <a:t>ISO 9001:2015 certified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Miko Marine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527" y="1810389"/>
            <a:ext cx="6927255" cy="30239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399" y="4834333"/>
            <a:ext cx="3221383" cy="15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Ranging from 90 to 2 000 kg</a:t>
            </a:r>
          </a:p>
          <a:p>
            <a:r>
              <a:rPr lang="nb-NO" dirty="0" err="1"/>
              <a:t>Typical</a:t>
            </a:r>
            <a:r>
              <a:rPr lang="nb-NO" dirty="0"/>
              <a:t> </a:t>
            </a:r>
            <a:r>
              <a:rPr lang="nb-NO" dirty="0" err="1"/>
              <a:t>applications</a:t>
            </a:r>
            <a:r>
              <a:rPr lang="nb-NO" dirty="0"/>
              <a:t>:</a:t>
            </a:r>
          </a:p>
          <a:p>
            <a:pPr lvl="1"/>
            <a:r>
              <a:rPr lang="nb-NO" dirty="0" err="1"/>
              <a:t>Anchor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for </a:t>
            </a:r>
            <a:r>
              <a:rPr lang="nb-NO" dirty="0" err="1"/>
              <a:t>divers</a:t>
            </a:r>
            <a:endParaRPr lang="nb-NO" dirty="0"/>
          </a:p>
          <a:p>
            <a:pPr lvl="1"/>
            <a:r>
              <a:rPr lang="nb-NO" dirty="0" err="1"/>
              <a:t>Installing</a:t>
            </a:r>
            <a:r>
              <a:rPr lang="nb-NO" dirty="0"/>
              <a:t> Miko Plaster</a:t>
            </a:r>
          </a:p>
          <a:p>
            <a:pPr lvl="1"/>
            <a:r>
              <a:rPr lang="nb-NO" dirty="0" err="1"/>
              <a:t>Improved</a:t>
            </a:r>
            <a:r>
              <a:rPr lang="nb-NO" dirty="0"/>
              <a:t> </a:t>
            </a:r>
            <a:r>
              <a:rPr lang="nb-NO" dirty="0" err="1"/>
              <a:t>watertight</a:t>
            </a:r>
            <a:r>
              <a:rPr lang="nb-NO" dirty="0"/>
              <a:t> </a:t>
            </a:r>
            <a:r>
              <a:rPr lang="nb-NO" dirty="0" err="1"/>
              <a:t>seal</a:t>
            </a:r>
            <a:endParaRPr lang="nb-NO" dirty="0"/>
          </a:p>
          <a:p>
            <a:pPr lvl="1"/>
            <a:r>
              <a:rPr lang="nb-NO" dirty="0" err="1"/>
              <a:t>Securing</a:t>
            </a:r>
            <a:r>
              <a:rPr lang="nb-NO" dirty="0"/>
              <a:t> </a:t>
            </a:r>
            <a:r>
              <a:rPr lang="nb-NO" dirty="0" err="1"/>
              <a:t>oil</a:t>
            </a:r>
            <a:r>
              <a:rPr lang="nb-NO" dirty="0"/>
              <a:t> booms</a:t>
            </a:r>
          </a:p>
          <a:p>
            <a:pPr lvl="1"/>
            <a:r>
              <a:rPr lang="nb-NO" dirty="0" err="1"/>
              <a:t>Securing</a:t>
            </a:r>
            <a:r>
              <a:rPr lang="nb-NO" dirty="0"/>
              <a:t> </a:t>
            </a:r>
            <a:r>
              <a:rPr lang="nb-NO" dirty="0" err="1"/>
              <a:t>mooring</a:t>
            </a:r>
            <a:r>
              <a:rPr lang="nb-NO" dirty="0"/>
              <a:t> lines</a:t>
            </a:r>
          </a:p>
          <a:p>
            <a:pPr lvl="1"/>
            <a:r>
              <a:rPr lang="nb-NO" dirty="0" err="1"/>
              <a:t>Securing</a:t>
            </a:r>
            <a:r>
              <a:rPr lang="nb-NO" dirty="0"/>
              <a:t> </a:t>
            </a:r>
            <a:r>
              <a:rPr lang="nb-NO" dirty="0" smtClean="0"/>
              <a:t>fenders</a:t>
            </a:r>
            <a:endParaRPr lang="nb-NO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Underwater Magnets</a:t>
            </a:r>
            <a:endParaRPr lang="en-US" dirty="0"/>
          </a:p>
        </p:txBody>
      </p:sp>
      <p:pic>
        <p:nvPicPr>
          <p:cNvPr id="26" name="Picture 25" descr="M:\4 Products\10 Magnets\2 Media\MAM-005\MAM-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0108" y="3751158"/>
            <a:ext cx="1645308" cy="133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6068" y="1728140"/>
            <a:ext cx="1689348" cy="147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 descr="M:\4 Products\10 Magnets\2 Media\MAM-003\MAM-00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90" y="2451860"/>
            <a:ext cx="1645308" cy="147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450" y="4087733"/>
            <a:ext cx="1732381" cy="1749038"/>
          </a:xfrm>
          <a:prstGeom prst="rect">
            <a:avLst/>
          </a:prstGeom>
        </p:spPr>
      </p:pic>
      <p:pic>
        <p:nvPicPr>
          <p:cNvPr id="30" name="Picture 2" descr="M:\4 Products\10 Magnets\MAM-Light\2 Media\MAM-Light no shado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/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116" y="1117627"/>
            <a:ext cx="1791882" cy="125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079450" y="2370050"/>
            <a:ext cx="1006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MAM-Light</a:t>
            </a:r>
            <a:endParaRPr lang="en-GB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9306068" y="3187430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MAM-001</a:t>
            </a:r>
            <a:endParaRPr lang="en-GB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7347356" y="3918678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MAM-003</a:t>
            </a:r>
            <a:endParaRPr lang="en-GB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9306068" y="5192980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MAM-005</a:t>
            </a:r>
            <a:endParaRPr lang="en-GB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7079450" y="5836770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MAM-00X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7531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382574"/>
            <a:ext cx="5181600" cy="5263155"/>
          </a:xfrm>
        </p:spPr>
        <p:txBody>
          <a:bodyPr/>
          <a:lstStyle/>
          <a:p>
            <a:r>
              <a:rPr lang="nb-NO" dirty="0"/>
              <a:t>ROV </a:t>
            </a:r>
            <a:r>
              <a:rPr lang="nb-NO" dirty="0" err="1"/>
              <a:t>interface</a:t>
            </a:r>
            <a:endParaRPr lang="nb-NO" dirty="0"/>
          </a:p>
          <a:p>
            <a:r>
              <a:rPr lang="nb-NO" dirty="0" err="1"/>
              <a:t>Switchable</a:t>
            </a:r>
            <a:r>
              <a:rPr lang="nb-NO" dirty="0"/>
              <a:t> magnet</a:t>
            </a:r>
          </a:p>
          <a:p>
            <a:r>
              <a:rPr lang="nb-NO" dirty="0"/>
              <a:t>No </a:t>
            </a:r>
            <a:r>
              <a:rPr lang="nb-NO" dirty="0" err="1"/>
              <a:t>electric</a:t>
            </a:r>
            <a:r>
              <a:rPr lang="nb-NO" dirty="0"/>
              <a:t> or </a:t>
            </a:r>
            <a:r>
              <a:rPr lang="nb-NO" dirty="0" err="1"/>
              <a:t>hydraulic</a:t>
            </a:r>
            <a:r>
              <a:rPr lang="nb-NO" dirty="0"/>
              <a:t> </a:t>
            </a:r>
            <a:r>
              <a:rPr lang="nb-NO" dirty="0" err="1"/>
              <a:t>components</a:t>
            </a:r>
            <a:endParaRPr lang="nb-NO" dirty="0"/>
          </a:p>
          <a:p>
            <a:r>
              <a:rPr lang="nb-NO" dirty="0" err="1"/>
              <a:t>Holding</a:t>
            </a:r>
            <a:r>
              <a:rPr lang="nb-NO" dirty="0"/>
              <a:t> force 750 </a:t>
            </a:r>
            <a:r>
              <a:rPr lang="nb-NO" dirty="0" smtClean="0"/>
              <a:t>kg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ROV Magnet</a:t>
            </a:r>
            <a:endParaRPr lang="en-US" dirty="0"/>
          </a:p>
        </p:txBody>
      </p:sp>
      <p:pic>
        <p:nvPicPr>
          <p:cNvPr id="2050" name="Picture 2" descr="ROV Magne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879" y="1382574"/>
            <a:ext cx="6166940" cy="493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4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ROV Magnet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77"/>
          <a:stretch/>
        </p:blipFill>
        <p:spPr>
          <a:xfrm flipH="1">
            <a:off x="-2" y="1447800"/>
            <a:ext cx="6827157" cy="52577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77"/>
          <a:stretch/>
        </p:blipFill>
        <p:spPr>
          <a:xfrm>
            <a:off x="6827157" y="1447800"/>
            <a:ext cx="7237186" cy="52578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657350"/>
            <a:ext cx="10972800" cy="498837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Grab handles – magnet switched off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Release handles – magnet switched 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2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Miko Plaster Kits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693851"/>
              </p:ext>
            </p:extLst>
          </p:nvPr>
        </p:nvGraphicFramePr>
        <p:xfrm>
          <a:off x="609600" y="1362167"/>
          <a:ext cx="10972800" cy="500851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816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89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89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89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3897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373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 smtClean="0"/>
                        <a:t>Miko Anchor Magnets</a:t>
                      </a:r>
                      <a:endParaRPr lang="en-GB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 smtClean="0"/>
                        <a:t>Underwater Fastener</a:t>
                      </a:r>
                      <a:endParaRPr lang="en-GB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 smtClean="0"/>
                        <a:t>Magnetic </a:t>
                      </a:r>
                    </a:p>
                    <a:p>
                      <a:pPr algn="ctr"/>
                      <a:r>
                        <a:rPr lang="nb-NO" dirty="0" smtClean="0"/>
                        <a:t>Miko Plaster</a:t>
                      </a:r>
                      <a:endParaRPr lang="en-GB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 smtClean="0"/>
                        <a:t>FlexiShape Miko Plaster</a:t>
                      </a:r>
                      <a:endParaRPr lang="en-GB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1858"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Tank Sealer</a:t>
                      </a:r>
                      <a:r>
                        <a:rPr lang="nb-NO" b="1" baseline="0" dirty="0" smtClean="0">
                          <a:solidFill>
                            <a:schemeClr val="bg1"/>
                          </a:solidFill>
                        </a:rPr>
                        <a:t> Kit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A85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 dirty="0" err="1" smtClean="0"/>
                        <a:t>X</a:t>
                      </a:r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 dirty="0" smtClean="0"/>
                        <a:t>X</a:t>
                      </a:r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1858"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Emergency</a:t>
                      </a:r>
                      <a:r>
                        <a:rPr lang="nb-NO" b="1" baseline="0" dirty="0" smtClean="0">
                          <a:solidFill>
                            <a:schemeClr val="bg1"/>
                          </a:solidFill>
                        </a:rPr>
                        <a:t> Response Bag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A85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 dirty="0" smtClean="0"/>
                        <a:t>X</a:t>
                      </a:r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 dirty="0" smtClean="0"/>
                        <a:t>X</a:t>
                      </a:r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1858"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Tanker</a:t>
                      </a:r>
                      <a:r>
                        <a:rPr lang="nb-NO" b="1" baseline="0" dirty="0" smtClean="0">
                          <a:solidFill>
                            <a:schemeClr val="bg1"/>
                          </a:solidFill>
                        </a:rPr>
                        <a:t> Kit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A85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 dirty="0" smtClean="0"/>
                        <a:t>X</a:t>
                      </a:r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 dirty="0" smtClean="0"/>
                        <a:t>X</a:t>
                      </a:r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1858"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Salvage Kit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A85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 dirty="0" smtClean="0"/>
                        <a:t>X</a:t>
                      </a:r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 dirty="0" smtClean="0"/>
                        <a:t>X</a:t>
                      </a:r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b="1" dirty="0" smtClean="0"/>
                        <a:t>X</a:t>
                      </a:r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1858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Yacht Salvage Kit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A85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X</a:t>
                      </a:r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X</a:t>
                      </a:r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X</a:t>
                      </a:r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X</a:t>
                      </a:r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1858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Custom kit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A85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As per request</a:t>
                      </a:r>
                      <a:endParaRPr lang="en-GB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/>
                        <a:t>As per request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/>
                        <a:t>As per request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/>
                        <a:t>As per request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9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Tank Sealer Kit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1998044" y="1297273"/>
            <a:ext cx="5478780" cy="4498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267595"/>
              </p:ext>
            </p:extLst>
          </p:nvPr>
        </p:nvGraphicFramePr>
        <p:xfrm>
          <a:off x="4737434" y="3732544"/>
          <a:ext cx="6912334" cy="236597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2623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500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633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Quantity</a:t>
                      </a:r>
                      <a:endParaRPr lang="en-GB" sz="1400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dirty="0" smtClean="0"/>
                        <a:t>Item</a:t>
                      </a:r>
                      <a:endParaRPr lang="en-GB" sz="1400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effectLst/>
                        </a:rPr>
                        <a:t>1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dirty="0">
                          <a:effectLst/>
                        </a:rPr>
                        <a:t>Neoprene Miko Plaster® 750 x 750 mm (with 300 x 300 mm neoprene sheet)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8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effectLst/>
                        </a:rPr>
                        <a:t>1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dirty="0">
                          <a:effectLst/>
                        </a:rPr>
                        <a:t>Neoprene Miko Plaster® 750 x 1 050 mm (with 300 x 600 mm neoprene sheet)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4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effectLst/>
                        </a:rPr>
                        <a:t>2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dirty="0">
                          <a:effectLst/>
                        </a:rPr>
                        <a:t>MAM-003 Miko Anchor Magnet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effectLst/>
                        </a:rPr>
                        <a:t>4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dirty="0">
                          <a:effectLst/>
                        </a:rPr>
                        <a:t>MAM-Light Miko Anchor Magnet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effectLst/>
                        </a:rPr>
                        <a:t>1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dirty="0">
                          <a:effectLst/>
                        </a:rPr>
                        <a:t>IP54-classed storage- and transportation box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34" y="2060284"/>
            <a:ext cx="4116095" cy="4208018"/>
          </a:xfrm>
          <a:prstGeom prst="rect">
            <a:avLst/>
          </a:prstGeom>
        </p:spPr>
      </p:pic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4737435" y="1727397"/>
            <a:ext cx="5644816" cy="1702219"/>
          </a:xfrm>
        </p:spPr>
        <p:txBody>
          <a:bodyPr vert="horz" lIns="270000" tIns="0" rIns="180000" bIns="0" rtlCol="0">
            <a:normAutofit fontScale="85000" lnSpcReduction="20000"/>
          </a:bodyPr>
          <a:lstStyle/>
          <a:p>
            <a:r>
              <a:rPr lang="nb-NO" sz="2800" dirty="0"/>
              <a:t>First barrier against leakages on storage tanks</a:t>
            </a:r>
          </a:p>
          <a:p>
            <a:r>
              <a:rPr lang="nb-NO" sz="2800" dirty="0"/>
              <a:t>Neoprene Miko Plaster® and strong magnets </a:t>
            </a:r>
            <a:r>
              <a:rPr lang="nb-NO" sz="2800" dirty="0" err="1" smtClean="0"/>
              <a:t>combined</a:t>
            </a:r>
            <a:endParaRPr lang="nb-NO" sz="2800" dirty="0" smtClean="0"/>
          </a:p>
          <a:p>
            <a:r>
              <a:rPr lang="nb-NO" sz="2800" dirty="0" smtClean="0"/>
              <a:t>Total </a:t>
            </a:r>
            <a:r>
              <a:rPr lang="nb-NO" sz="2800" dirty="0" err="1" smtClean="0"/>
              <a:t>weight</a:t>
            </a:r>
            <a:r>
              <a:rPr lang="nb-NO" sz="2800" dirty="0" smtClean="0"/>
              <a:t>: 56 kg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0031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Small </a:t>
            </a:r>
            <a:r>
              <a:rPr lang="nb-NO" dirty="0" err="1" smtClean="0"/>
              <a:t>cracks</a:t>
            </a:r>
            <a:r>
              <a:rPr lang="nb-NO" dirty="0" smtClean="0"/>
              <a:t> and </a:t>
            </a:r>
            <a:r>
              <a:rPr lang="nb-NO" dirty="0" err="1" smtClean="0"/>
              <a:t>openings</a:t>
            </a:r>
            <a:endParaRPr lang="nb-NO" dirty="0" smtClean="0"/>
          </a:p>
          <a:p>
            <a:r>
              <a:rPr lang="nb-NO" dirty="0" smtClean="0"/>
              <a:t>Total weight: 40 kg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Emergency</a:t>
            </a:r>
            <a:r>
              <a:rPr lang="nb-NO" dirty="0" smtClean="0"/>
              <a:t> </a:t>
            </a:r>
            <a:r>
              <a:rPr lang="nb-NO" dirty="0" err="1" smtClean="0"/>
              <a:t>Response</a:t>
            </a:r>
            <a:r>
              <a:rPr lang="nb-NO" dirty="0" smtClean="0"/>
              <a:t> Bag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127779"/>
              </p:ext>
            </p:extLst>
          </p:nvPr>
        </p:nvGraphicFramePr>
        <p:xfrm>
          <a:off x="804254" y="2768055"/>
          <a:ext cx="5683631" cy="358920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102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733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451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Quantity</a:t>
                      </a:r>
                      <a:endParaRPr lang="en-GB" sz="1400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dirty="0" smtClean="0"/>
                        <a:t>Item</a:t>
                      </a:r>
                      <a:endParaRPr lang="en-GB" sz="1400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34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Miko Plaster ® 450 mm x 500 mm</a:t>
                      </a:r>
                      <a:endParaRPr lang="nb-NO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Miko Plaster ® 450 mm x 833 mm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9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Miko Plaster ® 900 mm x 1 250 mm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32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MAM-001 Miko Anchor Magnet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32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MPM-002 Miko Permanent Magnets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32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nb-NO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MHT-002 Handling </a:t>
                      </a:r>
                      <a:r>
                        <a:rPr lang="nb-NO" sz="1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Tool</a:t>
                      </a:r>
                      <a:r>
                        <a:rPr lang="nb-NO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for Permanent Magnets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32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MHT-001 Handling Ropes with Pelican Hook 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660" y="3948420"/>
            <a:ext cx="3406140" cy="175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0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err="1" smtClean="0"/>
              <a:t>Larger</a:t>
            </a:r>
            <a:r>
              <a:rPr lang="nb-NO" dirty="0" smtClean="0"/>
              <a:t> </a:t>
            </a:r>
            <a:r>
              <a:rPr lang="nb-NO" dirty="0" err="1" smtClean="0"/>
              <a:t>openings</a:t>
            </a:r>
            <a:r>
              <a:rPr lang="nb-NO" dirty="0" smtClean="0"/>
              <a:t> and </a:t>
            </a:r>
            <a:r>
              <a:rPr lang="nb-NO" dirty="0" err="1" smtClean="0"/>
              <a:t>sea</a:t>
            </a:r>
            <a:r>
              <a:rPr lang="nb-NO" dirty="0" smtClean="0"/>
              <a:t> </a:t>
            </a:r>
            <a:r>
              <a:rPr lang="nb-NO" dirty="0" err="1" smtClean="0"/>
              <a:t>chests</a:t>
            </a:r>
            <a:endParaRPr lang="nb-NO" dirty="0" smtClean="0"/>
          </a:p>
          <a:p>
            <a:r>
              <a:rPr lang="nb-NO" dirty="0" smtClean="0"/>
              <a:t>Total weight: 220 kg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Tanker Kit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67877"/>
              </p:ext>
            </p:extLst>
          </p:nvPr>
        </p:nvGraphicFramePr>
        <p:xfrm>
          <a:off x="827715" y="2968812"/>
          <a:ext cx="6951942" cy="34465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9818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70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683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Quantity</a:t>
                      </a:r>
                      <a:endParaRPr lang="en-GB" sz="1400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dirty="0" smtClean="0"/>
                        <a:t>Item</a:t>
                      </a:r>
                      <a:endParaRPr lang="en-GB" sz="1400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6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Miko Plaster® 900 mm x 1 250 mm </a:t>
                      </a:r>
                      <a:endParaRPr lang="nb-NO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0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Miko Plaster® 2 250 mm x 2 500 mm (with temporary buoyancy sheeting)</a:t>
                      </a:r>
                      <a:endParaRPr lang="nb-NO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0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Installation Drum, length 2 300 mm</a:t>
                      </a:r>
                      <a:endParaRPr lang="nb-NO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MAM-001 Miko Anchor Magnet</a:t>
                      </a:r>
                      <a:endParaRPr lang="nb-NO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MPM-002 Miko Permanent Magnets</a:t>
                      </a:r>
                      <a:endParaRPr lang="nb-NO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nb-NO" sz="1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MHT-002 Handling Tool for Permanent Magnets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MHT-001 Handling Ropes with Pelican Hook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7" name="Picture 2" descr="M:\4 Products\50 Kits\Tanker Kit\2 Media\Tanker Kit without Euro Palle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539" y="2410801"/>
            <a:ext cx="4263861" cy="183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9033" y="4214908"/>
            <a:ext cx="1511442" cy="2351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9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47352"/>
            <a:ext cx="3367314" cy="3962400"/>
          </a:xfrm>
        </p:spPr>
        <p:txBody>
          <a:bodyPr>
            <a:normAutofit/>
          </a:bodyPr>
          <a:lstStyle/>
          <a:p>
            <a:r>
              <a:rPr lang="nb-NO" sz="2400" dirty="0" err="1"/>
              <a:t>Groundings</a:t>
            </a:r>
            <a:r>
              <a:rPr lang="nb-NO" sz="2400" dirty="0"/>
              <a:t> and </a:t>
            </a:r>
            <a:r>
              <a:rPr lang="nb-NO" sz="2400" dirty="0" err="1" smtClean="0"/>
              <a:t>collisions</a:t>
            </a:r>
            <a:endParaRPr lang="nb-NO" sz="2400" dirty="0" smtClean="0"/>
          </a:p>
          <a:p>
            <a:r>
              <a:rPr lang="nb-NO" sz="2400" dirty="0" smtClean="0"/>
              <a:t>The most </a:t>
            </a:r>
            <a:r>
              <a:rPr lang="nb-NO" sz="2400" dirty="0" err="1" smtClean="0"/>
              <a:t>comprehensive</a:t>
            </a:r>
            <a:r>
              <a:rPr lang="nb-NO" sz="2400" dirty="0" smtClean="0"/>
              <a:t> </a:t>
            </a:r>
            <a:r>
              <a:rPr lang="nb-NO" sz="2400" dirty="0" err="1" smtClean="0"/>
              <a:t>kit</a:t>
            </a:r>
            <a:r>
              <a:rPr lang="nb-NO" sz="2400" dirty="0" smtClean="0"/>
              <a:t> for </a:t>
            </a:r>
            <a:r>
              <a:rPr lang="nb-NO" sz="2400" dirty="0" err="1" smtClean="0"/>
              <a:t>large</a:t>
            </a:r>
            <a:r>
              <a:rPr lang="nb-NO" sz="2400" dirty="0" smtClean="0"/>
              <a:t> </a:t>
            </a:r>
            <a:r>
              <a:rPr lang="nb-NO" sz="2400" dirty="0" err="1" smtClean="0"/>
              <a:t>damages</a:t>
            </a:r>
            <a:endParaRPr lang="nb-NO" sz="2400" dirty="0" smtClean="0"/>
          </a:p>
          <a:p>
            <a:r>
              <a:rPr lang="nb-NO" sz="2400" dirty="0" smtClean="0"/>
              <a:t>Total </a:t>
            </a:r>
            <a:r>
              <a:rPr lang="nb-NO" sz="2400" dirty="0" err="1" smtClean="0"/>
              <a:t>weight</a:t>
            </a:r>
            <a:r>
              <a:rPr lang="nb-NO" sz="2400" dirty="0" smtClean="0"/>
              <a:t>: 550 kg</a:t>
            </a:r>
            <a:endParaRPr lang="nb-NO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Salvage</a:t>
            </a:r>
            <a:r>
              <a:rPr lang="nb-NO" dirty="0" smtClean="0"/>
              <a:t> Kit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872432"/>
              </p:ext>
            </p:extLst>
          </p:nvPr>
        </p:nvGraphicFramePr>
        <p:xfrm>
          <a:off x="4389119" y="1447352"/>
          <a:ext cx="6844937" cy="408724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68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480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014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Quantity</a:t>
                      </a:r>
                      <a:endParaRPr lang="en-GB" sz="1400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dirty="0" smtClean="0"/>
                        <a:t>Item</a:t>
                      </a:r>
                      <a:endParaRPr lang="en-GB" sz="1400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23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FlexiShape Miko Plaster® 500 mm x 1 000 mm</a:t>
                      </a:r>
                      <a:endParaRPr lang="nb-NO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37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FlexiShape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Miko Plaster® 500 mm x 2 000 mm 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9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FlexiShape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Miko Plaster® 1 000 mm x 3 000 mm 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15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FlexiShape Miko Plaster® 2 000 mm x 6 000 mm </a:t>
                      </a:r>
                      <a:endParaRPr lang="nb-NO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15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FlexiShape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Miko Plaster® 6 000 mm x 8 000 mm 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15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m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nb-NO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Aluminium Flat Bars (50 </a:t>
                      </a:r>
                      <a:r>
                        <a:rPr lang="nb-NO" sz="1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pcs</a:t>
                      </a:r>
                      <a:r>
                        <a:rPr lang="nb-NO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á 1200 mm)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15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MAM-001 Miko Anchor Magnet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15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MPM-002 Miko Permanent Magnets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15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nb-NO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MHT-002 Handling </a:t>
                      </a:r>
                      <a:r>
                        <a:rPr lang="nb-NO" sz="1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Tool</a:t>
                      </a:r>
                      <a:r>
                        <a:rPr lang="nb-NO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for Miko Permanent Magnets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15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MHT-001 Handling Ropes with Pelican Hook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15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Miko Fix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68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599" y="1447352"/>
            <a:ext cx="8862391" cy="3962400"/>
          </a:xfrm>
        </p:spPr>
        <p:txBody>
          <a:bodyPr>
            <a:normAutofit/>
          </a:bodyPr>
          <a:lstStyle/>
          <a:p>
            <a:r>
              <a:rPr lang="nb-NO" sz="2400" dirty="0" err="1" smtClean="0"/>
              <a:t>Emergency</a:t>
            </a:r>
            <a:r>
              <a:rPr lang="nb-NO" sz="2400" dirty="0" smtClean="0"/>
              <a:t> </a:t>
            </a:r>
            <a:r>
              <a:rPr lang="nb-NO" sz="2400" dirty="0" err="1" smtClean="0"/>
              <a:t>repair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non-</a:t>
            </a:r>
            <a:r>
              <a:rPr lang="nb-NO" sz="2400" dirty="0" err="1" smtClean="0"/>
              <a:t>ferromagnetic</a:t>
            </a:r>
            <a:r>
              <a:rPr lang="nb-NO" sz="2400" dirty="0" smtClean="0"/>
              <a:t> hulls</a:t>
            </a:r>
          </a:p>
          <a:p>
            <a:r>
              <a:rPr lang="nb-NO" sz="2400" dirty="0" err="1" smtClean="0"/>
              <a:t>Delivered</a:t>
            </a:r>
            <a:r>
              <a:rPr lang="nb-NO" sz="2400" dirty="0" smtClean="0"/>
              <a:t> to Spanish </a:t>
            </a:r>
            <a:r>
              <a:rPr lang="nb-NO" sz="2400" dirty="0" err="1" smtClean="0"/>
              <a:t>Navy</a:t>
            </a:r>
            <a:r>
              <a:rPr lang="nb-NO" sz="2400" dirty="0" smtClean="0"/>
              <a:t> in 2007</a:t>
            </a:r>
            <a:endParaRPr lang="nb-NO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Salvage</a:t>
            </a:r>
            <a:r>
              <a:rPr lang="nb-NO" dirty="0" smtClean="0"/>
              <a:t> Kit GRP/Aluminium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606461"/>
              </p:ext>
            </p:extLst>
          </p:nvPr>
        </p:nvGraphicFramePr>
        <p:xfrm>
          <a:off x="609599" y="3087309"/>
          <a:ext cx="5204853" cy="276123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340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708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014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Quantity</a:t>
                      </a:r>
                      <a:endParaRPr lang="en-GB" sz="1400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dirty="0" smtClean="0"/>
                        <a:t>Item</a:t>
                      </a:r>
                      <a:endParaRPr lang="en-GB" sz="1400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23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FlexiShape Miko Plaster® 500 mm x 1 000 mm</a:t>
                      </a:r>
                      <a:endParaRPr lang="nb-NO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37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FlexiShape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Miko Plaster® 500 mm x 2 000 mm 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9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FlexiShape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Miko Plaster® 1 000 mm x 3 000 mm 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15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FlexiShape Miko Plaster® 2 000 mm x 6 000 mm </a:t>
                      </a:r>
                      <a:endParaRPr lang="nb-NO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15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nb-NO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Aluminium Flat Bars </a:t>
                      </a:r>
                      <a:r>
                        <a:rPr lang="nb-NO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(27 </a:t>
                      </a:r>
                      <a:r>
                        <a:rPr lang="nb-NO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pcs</a:t>
                      </a:r>
                      <a:r>
                        <a:rPr lang="nb-NO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 1200 mm</a:t>
                      </a:r>
                      <a:r>
                        <a:rPr lang="nb-NO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15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MHT-001 Handling Ropes with Pelican Hook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15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nb-NO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Underwater </a:t>
                      </a:r>
                      <a:r>
                        <a:rPr lang="nb-NO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Fastener</a:t>
                      </a:r>
                      <a:r>
                        <a:rPr lang="nb-NO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HD211 </a:t>
                      </a:r>
                      <a:r>
                        <a:rPr lang="nb-NO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incl</a:t>
                      </a:r>
                      <a:r>
                        <a:rPr lang="nb-NO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barrels</a:t>
                      </a:r>
                      <a:r>
                        <a:rPr lang="nb-NO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drive pins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966" y="3087309"/>
            <a:ext cx="3681639" cy="2761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618513" y="1382574"/>
            <a:ext cx="5112475" cy="134052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Hybrid Magnetic/</a:t>
            </a:r>
            <a:r>
              <a:rPr lang="en-US" dirty="0" err="1" smtClean="0"/>
              <a:t>FlexiShape</a:t>
            </a:r>
            <a:r>
              <a:rPr lang="en-US" dirty="0" smtClean="0"/>
              <a:t> Miko Plaster Kit</a:t>
            </a:r>
          </a:p>
          <a:p>
            <a:r>
              <a:rPr lang="en-US" dirty="0" smtClean="0"/>
              <a:t>Total weight: 192 kg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Yacht Salvage Kit</a:t>
            </a:r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810508"/>
              </p:ext>
            </p:extLst>
          </p:nvPr>
        </p:nvGraphicFramePr>
        <p:xfrm>
          <a:off x="685802" y="1461866"/>
          <a:ext cx="5656942" cy="476476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720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849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374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Quantity</a:t>
                      </a:r>
                      <a:endParaRPr lang="en-GB" sz="1400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dirty="0" smtClean="0"/>
                        <a:t>Item</a:t>
                      </a:r>
                      <a:endParaRPr lang="en-GB" sz="1400" dirty="0"/>
                    </a:p>
                  </a:txBody>
                  <a:tcPr anchor="ctr">
                    <a:solidFill>
                      <a:srgbClr val="0673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FlexiShape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Miko Plaster® 1 000 mm x 3 000 mm 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FlexiShape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Miko Plaster® 2 000 mm x 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mm 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Miko Plaster® 900 mm x 1 250 mm 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nb-NO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Aluminium Flat Bars </a:t>
                      </a:r>
                      <a:r>
                        <a:rPr lang="nb-NO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(25 </a:t>
                      </a:r>
                      <a:r>
                        <a:rPr lang="nb-NO" sz="1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pcs</a:t>
                      </a:r>
                      <a:r>
                        <a:rPr lang="nb-NO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á 1200 mm)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MAM-001 Miko Anchor Magnet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MPM-002 Miko Permanent Magnets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nb-NO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MHT-002 Handling </a:t>
                      </a:r>
                      <a:r>
                        <a:rPr lang="nb-NO" sz="1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Tool</a:t>
                      </a:r>
                      <a:r>
                        <a:rPr lang="nb-NO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for Miko Permanent Magnets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MHT-001 Handling Ropes with Pelican Hook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Complete Miko Fix 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Extra Miko Bolt 16mm/22mm (100 pcs each)</a:t>
                      </a:r>
                      <a:endParaRPr lang="nb-NO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3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30275" algn="l"/>
                        </a:tabLst>
                      </a:pPr>
                      <a:r>
                        <a:rPr lang="en-GB" sz="1200" b="0" dirty="0">
                          <a:effectLst/>
                        </a:rPr>
                        <a:t>IP54-classed storage- and transportation box</a:t>
                      </a:r>
                      <a:endParaRPr lang="nb-NO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pic>
        <p:nvPicPr>
          <p:cNvPr id="8194" name="Picture 2" descr="Yacht Salvage Ki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047" y="3036361"/>
            <a:ext cx="5426242" cy="335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87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382575"/>
            <a:ext cx="5194300" cy="24595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Headquarters in Oslo, </a:t>
            </a:r>
            <a:r>
              <a:rPr lang="en-US" dirty="0" smtClean="0"/>
              <a:t>Norway</a:t>
            </a:r>
          </a:p>
          <a:p>
            <a:r>
              <a:rPr lang="en-US" dirty="0"/>
              <a:t>Production by long-lasting </a:t>
            </a:r>
            <a:r>
              <a:rPr lang="en-US" dirty="0" smtClean="0"/>
              <a:t>partners in Norway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38879"/>
            <a:ext cx="7652658" cy="585684"/>
          </a:xfrm>
        </p:spPr>
        <p:txBody>
          <a:bodyPr>
            <a:normAutofit/>
          </a:bodyPr>
          <a:lstStyle/>
          <a:p>
            <a:r>
              <a:rPr lang="en-US" dirty="0" smtClean="0"/>
              <a:t>About Miko Marine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393246" y="1382573"/>
            <a:ext cx="5194300" cy="2459584"/>
          </a:xfrm>
        </p:spPr>
        <p:txBody>
          <a:bodyPr>
            <a:normAutofit/>
          </a:bodyPr>
          <a:lstStyle/>
          <a:p>
            <a:r>
              <a:rPr lang="en-US" dirty="0"/>
              <a:t>Subsidiaries in USA and Singapore</a:t>
            </a:r>
          </a:p>
          <a:p>
            <a:r>
              <a:rPr lang="en-US" dirty="0"/>
              <a:t>Sales distributors worldwide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28" r="3106" b="2544"/>
          <a:stretch/>
        </p:blipFill>
        <p:spPr>
          <a:xfrm>
            <a:off x="6598684" y="3693467"/>
            <a:ext cx="5407785" cy="2912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3705807"/>
            <a:ext cx="5760000" cy="29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1382574"/>
            <a:ext cx="5903496" cy="5263155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Aluminium</a:t>
            </a:r>
            <a:r>
              <a:rPr lang="en-US" dirty="0" smtClean="0"/>
              <a:t> </a:t>
            </a:r>
            <a:r>
              <a:rPr lang="en-US" dirty="0" smtClean="0"/>
              <a:t>or </a:t>
            </a:r>
            <a:r>
              <a:rPr lang="en-US" dirty="0" smtClean="0"/>
              <a:t>steel constructions</a:t>
            </a:r>
            <a:endParaRPr lang="en-US" dirty="0"/>
          </a:p>
          <a:p>
            <a:r>
              <a:rPr lang="en-US" dirty="0" smtClean="0"/>
              <a:t>Neutrally </a:t>
            </a:r>
            <a:r>
              <a:rPr lang="en-US" dirty="0" smtClean="0"/>
              <a:t>buoyant</a:t>
            </a:r>
          </a:p>
          <a:p>
            <a:r>
              <a:rPr lang="en-US" dirty="0" smtClean="0"/>
              <a:t>Clamped to hull with magnets or by locking onto sea chest grid</a:t>
            </a:r>
            <a:endParaRPr lang="en-US" dirty="0" smtClean="0"/>
          </a:p>
          <a:p>
            <a:r>
              <a:rPr lang="en-US" dirty="0" smtClean="0"/>
              <a:t>Design factors:</a:t>
            </a:r>
          </a:p>
          <a:p>
            <a:pPr lvl="1"/>
            <a:r>
              <a:rPr lang="en-US" dirty="0" smtClean="0"/>
              <a:t>Vessel draft</a:t>
            </a:r>
          </a:p>
          <a:p>
            <a:pPr lvl="1"/>
            <a:r>
              <a:rPr lang="en-US" dirty="0" smtClean="0"/>
              <a:t>Hull curvature</a:t>
            </a:r>
          </a:p>
          <a:p>
            <a:pPr lvl="1"/>
            <a:r>
              <a:rPr lang="en-US" dirty="0" smtClean="0"/>
              <a:t>Installed by divers or ROV</a:t>
            </a:r>
          </a:p>
          <a:p>
            <a:pPr lvl="1"/>
            <a:r>
              <a:rPr lang="en-US" dirty="0" smtClean="0"/>
              <a:t>Single or double barriers</a:t>
            </a:r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chest covers</a:t>
            </a:r>
            <a:endParaRPr lang="en-US" dirty="0"/>
          </a:p>
        </p:txBody>
      </p:sp>
      <p:pic>
        <p:nvPicPr>
          <p:cNvPr id="11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r="18967"/>
          <a:stretch/>
        </p:blipFill>
        <p:spPr>
          <a:xfrm>
            <a:off x="6456947" y="1374805"/>
            <a:ext cx="5422232" cy="527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1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1382574"/>
            <a:ext cx="10950834" cy="209348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Structural integrity verified by</a:t>
            </a:r>
          </a:p>
          <a:p>
            <a:pPr lvl="1"/>
            <a:r>
              <a:rPr lang="en-US" dirty="0" smtClean="0"/>
              <a:t>FEM analysis</a:t>
            </a:r>
          </a:p>
          <a:p>
            <a:pPr lvl="1"/>
            <a:r>
              <a:rPr lang="en-US" dirty="0" smtClean="0"/>
              <a:t>Pressure test</a:t>
            </a:r>
          </a:p>
          <a:p>
            <a:pPr lvl="1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party, e.g. DNV GL</a:t>
            </a: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chest covers</a:t>
            </a:r>
            <a:endParaRPr lang="en-US" dirty="0"/>
          </a:p>
        </p:txBody>
      </p:sp>
      <p:pic>
        <p:nvPicPr>
          <p:cNvPr id="10" name="Bilde 9"/>
          <p:cNvPicPr/>
          <p:nvPr/>
        </p:nvPicPr>
        <p:blipFill rotWithShape="1">
          <a:blip r:embed="rId2"/>
          <a:srcRect r="9829"/>
          <a:stretch/>
        </p:blipFill>
        <p:spPr>
          <a:xfrm>
            <a:off x="767982" y="3476055"/>
            <a:ext cx="5879559" cy="3169674"/>
          </a:xfrm>
          <a:prstGeom prst="rect">
            <a:avLst/>
          </a:prstGeom>
        </p:spPr>
      </p:pic>
      <p:pic>
        <p:nvPicPr>
          <p:cNvPr id="12" name="Picture 4" descr="http://www.mikomarine.com/wp-content/gallery/odfjell/ROV-inspection-of-sea-chest-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24" y="3476055"/>
            <a:ext cx="4754509" cy="316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94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1382574"/>
            <a:ext cx="4596063" cy="5263155"/>
          </a:xfrm>
        </p:spPr>
        <p:txBody>
          <a:bodyPr/>
          <a:lstStyle/>
          <a:p>
            <a:r>
              <a:rPr lang="en-US" dirty="0" smtClean="0"/>
              <a:t>Double independent barriers for</a:t>
            </a:r>
          </a:p>
          <a:p>
            <a:pPr lvl="1"/>
            <a:r>
              <a:rPr lang="en-US" dirty="0" smtClean="0"/>
              <a:t>4 sea chests</a:t>
            </a:r>
          </a:p>
          <a:p>
            <a:pPr lvl="1"/>
            <a:r>
              <a:rPr lang="en-US" dirty="0" smtClean="0"/>
              <a:t>10 pipe inlets</a:t>
            </a:r>
          </a:p>
          <a:p>
            <a:r>
              <a:rPr lang="en-US" dirty="0" smtClean="0"/>
              <a:t>For use by divers on the “Deep Sea Stavanger” semisubmersible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chest </a:t>
            </a:r>
            <a:r>
              <a:rPr lang="en-US" dirty="0"/>
              <a:t>covers - </a:t>
            </a:r>
            <a:r>
              <a:rPr lang="en-US" dirty="0" err="1"/>
              <a:t>Odfjell</a:t>
            </a:r>
            <a:endParaRPr lang="en-US" dirty="0"/>
          </a:p>
        </p:txBody>
      </p:sp>
      <p:pic>
        <p:nvPicPr>
          <p:cNvPr id="8" name="Picture 2" descr="http://www.mikomarine.com/wp-content/gallery/odfjell/Arranged-on-flo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287809" y="1604210"/>
            <a:ext cx="6382821" cy="425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87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1382574"/>
            <a:ext cx="4957011" cy="5263155"/>
          </a:xfrm>
        </p:spPr>
        <p:txBody>
          <a:bodyPr/>
          <a:lstStyle/>
          <a:p>
            <a:r>
              <a:rPr lang="en-US" dirty="0" smtClean="0"/>
              <a:t>Inner barrier secured to sea chest grid</a:t>
            </a:r>
          </a:p>
          <a:p>
            <a:r>
              <a:rPr lang="en-US" dirty="0" smtClean="0"/>
              <a:t>Outer barrier clamped using 4 pcs MAM-003 Miko Anchor Magnets</a:t>
            </a:r>
          </a:p>
          <a:p>
            <a:r>
              <a:rPr lang="en-US" dirty="0" smtClean="0"/>
              <a:t>Pipes plugged and blanked using low-profile plugs and Magnetic Miko Plaster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chest </a:t>
            </a:r>
            <a:r>
              <a:rPr lang="en-US" dirty="0"/>
              <a:t>covers - </a:t>
            </a:r>
            <a:r>
              <a:rPr lang="en-US" dirty="0" err="1" smtClean="0"/>
              <a:t>Odfjell</a:t>
            </a:r>
            <a:endParaRPr lang="en-US" dirty="0"/>
          </a:p>
        </p:txBody>
      </p:sp>
      <p:pic>
        <p:nvPicPr>
          <p:cNvPr id="9" name="Picture 2" descr="http://www.mikomarine.com/wp-content/gallery/odfjell/Cutaway-rend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82"/>
          <a:stretch/>
        </p:blipFill>
        <p:spPr bwMode="auto">
          <a:xfrm>
            <a:off x="5566610" y="1382574"/>
            <a:ext cx="6223525" cy="47845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25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1382574"/>
            <a:ext cx="5018319" cy="5263155"/>
          </a:xfrm>
        </p:spPr>
        <p:txBody>
          <a:bodyPr/>
          <a:lstStyle/>
          <a:p>
            <a:r>
              <a:rPr lang="en-US" dirty="0" smtClean="0"/>
              <a:t>Four sea chest covers for the Gina Grog FSO</a:t>
            </a:r>
          </a:p>
          <a:p>
            <a:r>
              <a:rPr lang="en-US" dirty="0" smtClean="0"/>
              <a:t>Installed by ROV</a:t>
            </a:r>
          </a:p>
          <a:p>
            <a:r>
              <a:rPr lang="en-US" dirty="0" smtClean="0"/>
              <a:t>Conversion in </a:t>
            </a:r>
            <a:r>
              <a:rPr lang="en-US" dirty="0" err="1" smtClean="0"/>
              <a:t>Sembawang</a:t>
            </a:r>
            <a:r>
              <a:rPr lang="en-US" dirty="0" smtClean="0"/>
              <a:t> shipyard, Singapore</a:t>
            </a: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chest </a:t>
            </a:r>
            <a:r>
              <a:rPr lang="en-US" dirty="0"/>
              <a:t>covers - </a:t>
            </a:r>
            <a:r>
              <a:rPr lang="en-US" dirty="0" err="1"/>
              <a:t>Teekay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r="7346"/>
          <a:stretch/>
        </p:blipFill>
        <p:spPr>
          <a:xfrm>
            <a:off x="5627918" y="1713321"/>
            <a:ext cx="6114904" cy="47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382574"/>
            <a:ext cx="4055392" cy="5263155"/>
          </a:xfrm>
        </p:spPr>
        <p:txBody>
          <a:bodyPr>
            <a:normAutofit/>
          </a:bodyPr>
          <a:lstStyle/>
          <a:p>
            <a:r>
              <a:rPr lang="en-US" dirty="0" smtClean="0"/>
              <a:t>Complicated double curvature</a:t>
            </a:r>
          </a:p>
          <a:p>
            <a:r>
              <a:rPr lang="en-US" dirty="0" smtClean="0"/>
              <a:t>3D laser scanning of hull performed in </a:t>
            </a:r>
            <a:r>
              <a:rPr lang="en-US" dirty="0" err="1" smtClean="0"/>
              <a:t>drydock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chest </a:t>
            </a:r>
            <a:r>
              <a:rPr lang="en-US" dirty="0"/>
              <a:t>covers - </a:t>
            </a:r>
            <a:r>
              <a:rPr lang="en-US" dirty="0" err="1"/>
              <a:t>Teekay</a:t>
            </a:r>
            <a:endParaRPr lang="en-US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92" y="1382574"/>
            <a:ext cx="4786573" cy="3607880"/>
          </a:xfrm>
          <a:prstGeom prst="rect">
            <a:avLst/>
          </a:prstGeom>
        </p:spPr>
      </p:pic>
      <p:pic>
        <p:nvPicPr>
          <p:cNvPr id="8" name="Picture 7" descr="M:\3 Projects\PD1603 Teekay Sea Chest Blinds\Hul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4227" y="3916734"/>
            <a:ext cx="4476115" cy="2612390"/>
          </a:xfrm>
          <a:prstGeom prst="snip1Rect">
            <a:avLst>
              <a:gd name="adj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079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1382574"/>
            <a:ext cx="10860742" cy="526315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Installation by ROV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chest </a:t>
            </a:r>
            <a:r>
              <a:rPr lang="en-US" dirty="0" smtClean="0"/>
              <a:t>covers - </a:t>
            </a:r>
            <a:r>
              <a:rPr lang="en-US" dirty="0" err="1" smtClean="0"/>
              <a:t>Teekay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 b="9181"/>
          <a:stretch/>
        </p:blipFill>
        <p:spPr>
          <a:xfrm>
            <a:off x="0" y="2324100"/>
            <a:ext cx="12192000" cy="5886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03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382574"/>
            <a:ext cx="6946900" cy="526315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In-house competence</a:t>
            </a:r>
          </a:p>
          <a:p>
            <a:pPr lvl="1"/>
            <a:r>
              <a:rPr lang="en-US" dirty="0" smtClean="0"/>
              <a:t>Product development &amp; design</a:t>
            </a:r>
          </a:p>
          <a:p>
            <a:pPr lvl="1"/>
            <a:r>
              <a:rPr lang="en-US" dirty="0" smtClean="0"/>
              <a:t>CAD, FEM </a:t>
            </a:r>
          </a:p>
          <a:p>
            <a:pPr lvl="1"/>
            <a:r>
              <a:rPr lang="en-US" dirty="0"/>
              <a:t>Naval architecture</a:t>
            </a:r>
          </a:p>
          <a:p>
            <a:pPr lvl="1"/>
            <a:r>
              <a:rPr lang="en-US" dirty="0" smtClean="0"/>
              <a:t>Marine operations</a:t>
            </a:r>
          </a:p>
          <a:p>
            <a:pPr lvl="1"/>
            <a:r>
              <a:rPr lang="en-US" dirty="0" smtClean="0"/>
              <a:t>Diving</a:t>
            </a:r>
          </a:p>
          <a:p>
            <a:pPr lvl="1"/>
            <a:r>
              <a:rPr lang="en-US" dirty="0" smtClean="0"/>
              <a:t>ROV</a:t>
            </a:r>
          </a:p>
          <a:p>
            <a:r>
              <a:rPr lang="en-US" dirty="0" smtClean="0"/>
              <a:t>Customers </a:t>
            </a:r>
            <a:r>
              <a:rPr lang="en-US" dirty="0"/>
              <a:t>include government </a:t>
            </a:r>
            <a:r>
              <a:rPr lang="en-US" dirty="0" err="1"/>
              <a:t>organisations</a:t>
            </a:r>
            <a:r>
              <a:rPr lang="en-US" dirty="0"/>
              <a:t>, shipping companies, oil companies, diving companies,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 smtClean="0"/>
              <a:t>Solid finance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Miko Marine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6249" y="5172698"/>
            <a:ext cx="1979386" cy="147303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6500" y="1540470"/>
            <a:ext cx="3799114" cy="139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6500" y="3090984"/>
            <a:ext cx="3799114" cy="13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88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56115"/>
              </p:ext>
            </p:extLst>
          </p:nvPr>
        </p:nvGraphicFramePr>
        <p:xfrm>
          <a:off x="609600" y="1382713"/>
          <a:ext cx="10934700" cy="511537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5238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33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A85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Salvage &amp; oil spill prevention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A85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Underwater blanking</a:t>
                      </a:r>
                    </a:p>
                  </a:txBody>
                  <a:tcPr anchor="ctr">
                    <a:solidFill>
                      <a:srgbClr val="FA85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Subsea &amp; ROV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A85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028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Magnetic </a:t>
                      </a:r>
                      <a:br>
                        <a:rPr lang="en-US" b="1" dirty="0" smtClean="0"/>
                      </a:br>
                      <a:r>
                        <a:rPr lang="en-US" b="1" dirty="0" smtClean="0"/>
                        <a:t>Miko Plaster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0285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FlexiShape</a:t>
                      </a:r>
                      <a:r>
                        <a:rPr lang="en-US" b="1" dirty="0" smtClean="0"/>
                        <a:t> </a:t>
                      </a:r>
                      <a:br>
                        <a:rPr lang="en-US" b="1" dirty="0" smtClean="0"/>
                      </a:br>
                      <a:r>
                        <a:rPr lang="en-US" b="1" dirty="0" smtClean="0"/>
                        <a:t>Miko Plaster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0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Sea chest </a:t>
                      </a:r>
                      <a:br>
                        <a:rPr lang="en-US" b="1" dirty="0" smtClean="0"/>
                      </a:br>
                      <a:r>
                        <a:rPr lang="en-US" b="1" dirty="0" smtClean="0"/>
                        <a:t>covers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0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Underwater </a:t>
                      </a:r>
                      <a:br>
                        <a:rPr lang="en-US" b="1" dirty="0" smtClean="0"/>
                      </a:br>
                      <a:r>
                        <a:rPr lang="en-US" b="1" dirty="0" smtClean="0"/>
                        <a:t>magnets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028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Underwater</a:t>
                      </a:r>
                      <a:r>
                        <a:rPr lang="en-US" b="1" baseline="0" dirty="0" smtClean="0"/>
                        <a:t> </a:t>
                      </a:r>
                      <a:br>
                        <a:rPr lang="en-US" b="1" baseline="0" dirty="0" smtClean="0"/>
                      </a:br>
                      <a:r>
                        <a:rPr lang="en-US" b="1" baseline="0" dirty="0" smtClean="0"/>
                        <a:t>fasteners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028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Moskito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segments</a:t>
            </a:r>
            <a:endParaRPr lang="en-US" dirty="0"/>
          </a:p>
        </p:txBody>
      </p:sp>
      <p:pic>
        <p:nvPicPr>
          <p:cNvPr id="1028" name="Picture 4" descr="http://www.mikomarine.com/wp-content/uploads/2014/04/Miko-Plaster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4401" y="1913998"/>
            <a:ext cx="1807906" cy="111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exiShape Miko Plast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230" y="2623936"/>
            <a:ext cx="1783130" cy="110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a Chest Cofferdam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6948" y="3329147"/>
            <a:ext cx="1889732" cy="116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V Magne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05" y="3884577"/>
            <a:ext cx="1495908" cy="119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mikomarine.com/wp-content/uploads/2016/03/Marine-salvage-tools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167" y="5429338"/>
            <a:ext cx="1915814" cy="118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iko Fix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2981" y="4824119"/>
            <a:ext cx="1699326" cy="105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02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82574"/>
            <a:ext cx="4949371" cy="526315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 </a:t>
            </a:r>
            <a:r>
              <a:rPr lang="en-US" dirty="0"/>
              <a:t>sealing off sea chests, water inlets and outlets on floating structures</a:t>
            </a:r>
          </a:p>
          <a:p>
            <a:r>
              <a:rPr lang="en-US" dirty="0"/>
              <a:t>Used as a cost-saving alternative to </a:t>
            </a:r>
            <a:r>
              <a:rPr lang="en-US" dirty="0" err="1" smtClean="0"/>
              <a:t>drydocking</a:t>
            </a:r>
            <a:endParaRPr lang="en-US" dirty="0"/>
          </a:p>
          <a:p>
            <a:r>
              <a:rPr lang="en-US" dirty="0"/>
              <a:t>Can also be used for temporary repair of cracks and punctures in </a:t>
            </a:r>
            <a:r>
              <a:rPr lang="en-US" dirty="0" smtClean="0"/>
              <a:t>hull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Miko Plaster</a:t>
            </a:r>
            <a:endParaRPr lang="en-US" dirty="0"/>
          </a:p>
        </p:txBody>
      </p:sp>
      <p:pic>
        <p:nvPicPr>
          <p:cNvPr id="12" name="Bil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9257" y="2100287"/>
            <a:ext cx="5766638" cy="43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6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Miko Plaster</a:t>
            </a:r>
            <a:endParaRPr lang="en-US" dirty="0"/>
          </a:p>
        </p:txBody>
      </p:sp>
      <p:pic>
        <p:nvPicPr>
          <p:cNvPr id="6" name="Picture 2" descr="05-tbl-heavy-d-m-t-500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883" y="1529542"/>
            <a:ext cx="4520392" cy="49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05-tbl-heavy-d-m-t-50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8327" y="1529542"/>
            <a:ext cx="4520392" cy="240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:\4 Products\50 Kits\Tanker Kit\2 Media\Drum on patch.JPG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5409" y="4138708"/>
            <a:ext cx="4693697" cy="25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9033" y="4214908"/>
            <a:ext cx="1511442" cy="2351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12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382574"/>
            <a:ext cx="5486400" cy="526315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Simple installation using installation drum, anchor magnets and handling ropes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Miko Plaster</a:t>
            </a:r>
            <a:endParaRPr lang="en-US" dirty="0"/>
          </a:p>
        </p:txBody>
      </p:sp>
      <p:pic>
        <p:nvPicPr>
          <p:cNvPr id="7" name="Picture 3" descr="M:\4 Products\50 Kits\Tanker Kit\2 Media\Renderings\Step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3003" y="1387392"/>
            <a:ext cx="5049398" cy="525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:\4 Products\50 Kits\Tanker Kit\2 Media\Renderings\Step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8378" y="1382574"/>
            <a:ext cx="5054022" cy="52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M:\4 Products\50 Kits\Tanker Kit\2 Media\Renderings\Step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803"/>
          <a:stretch/>
        </p:blipFill>
        <p:spPr bwMode="auto">
          <a:xfrm>
            <a:off x="6528377" y="1382574"/>
            <a:ext cx="5054023" cy="201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Cracks </a:t>
            </a:r>
            <a:r>
              <a:rPr lang="en-US" dirty="0" smtClean="0"/>
              <a:t>in hull plating at engine room on FPSO “Abo” </a:t>
            </a:r>
          </a:p>
          <a:p>
            <a:r>
              <a:rPr lang="en-US" dirty="0" smtClean="0"/>
              <a:t>Miko Plaster was applied to stop the leak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Magnetic Miko </a:t>
            </a:r>
            <a:r>
              <a:rPr lang="en-US" sz="2800" dirty="0" smtClean="0"/>
              <a:t>Plaster – BW Offshore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" r="3125"/>
          <a:stretch/>
        </p:blipFill>
        <p:spPr>
          <a:xfrm>
            <a:off x="5816780" y="3431003"/>
            <a:ext cx="4601652" cy="3067768"/>
          </a:xfrm>
          <a:prstGeom prst="rect">
            <a:avLst/>
          </a:prstGeom>
        </p:spPr>
      </p:pic>
      <p:pic>
        <p:nvPicPr>
          <p:cNvPr id="1026" name="Picture 2" descr="Image result for site:www.bwoffshore.com ab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7" b="15155"/>
          <a:stretch/>
        </p:blipFill>
        <p:spPr bwMode="auto">
          <a:xfrm>
            <a:off x="641091" y="3431003"/>
            <a:ext cx="4844225" cy="30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1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ko Template - PowerPoint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ko Template - Powerpoint presentation.potx" id="{F7575984-262F-423F-8699-9DEA3344BAE6}" vid="{DEB57307-5731-4331-B8E2-8691FA7ED7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Miko Template - Powerpoint presentation</Template>
  <TotalTime>584</TotalTime>
  <Words>1366</Words>
  <Application>Microsoft Office PowerPoint</Application>
  <PresentationFormat>Widescreen</PresentationFormat>
  <Paragraphs>305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Malgun Gothic</vt:lpstr>
      <vt:lpstr>Arial</vt:lpstr>
      <vt:lpstr>Calibri</vt:lpstr>
      <vt:lpstr>Times New Roman</vt:lpstr>
      <vt:lpstr>Miko Template - PowerPoint Presentation</vt:lpstr>
      <vt:lpstr>Portfolio introduciton</vt:lpstr>
      <vt:lpstr>About Miko Marine</vt:lpstr>
      <vt:lpstr>About Miko Marine</vt:lpstr>
      <vt:lpstr>About Miko Marine</vt:lpstr>
      <vt:lpstr>Product segments</vt:lpstr>
      <vt:lpstr>Magnetic Miko Plaster</vt:lpstr>
      <vt:lpstr>Magnetic Miko Plaster</vt:lpstr>
      <vt:lpstr>Magnetic Miko Plaster</vt:lpstr>
      <vt:lpstr>Magnetic Miko Plaster – BW Offshore</vt:lpstr>
      <vt:lpstr>Magnetic Miko Plaster – BW Offshore</vt:lpstr>
      <vt:lpstr>Magnetic Miko Plaster – BW Offshore</vt:lpstr>
      <vt:lpstr>Magnetic Miko Plaster - Odfjell</vt:lpstr>
      <vt:lpstr>Magnetic Miko Plaster - Odfjell</vt:lpstr>
      <vt:lpstr>Magnetic Miko Plaster - Odfjell</vt:lpstr>
      <vt:lpstr>FlexiShape Miko Plaster</vt:lpstr>
      <vt:lpstr>FlexiShape Miko Plaster</vt:lpstr>
      <vt:lpstr>FlexiShape Miko Plaster - Hundvåkøy</vt:lpstr>
      <vt:lpstr>FlexiShape Miko Plaster - Hundvåkøy</vt:lpstr>
      <vt:lpstr>FlexiShape Miko Plaster - Hundvåkøy</vt:lpstr>
      <vt:lpstr>Underwater Magnets</vt:lpstr>
      <vt:lpstr>ROV Magnet</vt:lpstr>
      <vt:lpstr>ROV Magnet</vt:lpstr>
      <vt:lpstr>Miko Plaster Kits</vt:lpstr>
      <vt:lpstr>Tank Sealer Kit</vt:lpstr>
      <vt:lpstr>Emergency Response Bag</vt:lpstr>
      <vt:lpstr>Tanker Kit</vt:lpstr>
      <vt:lpstr>Salvage Kit</vt:lpstr>
      <vt:lpstr>Salvage Kit GRP/Aluminium</vt:lpstr>
      <vt:lpstr>Yacht Salvage Kit</vt:lpstr>
      <vt:lpstr>Sea chest covers</vt:lpstr>
      <vt:lpstr>Sea chest covers</vt:lpstr>
      <vt:lpstr>Sea chest covers - Odfjell</vt:lpstr>
      <vt:lpstr>Sea chest covers - Odfjell</vt:lpstr>
      <vt:lpstr>Sea chest covers - Teekay</vt:lpstr>
      <vt:lpstr>Sea chest covers - Teekay</vt:lpstr>
      <vt:lpstr>Sea chest covers - Teekay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Lind</dc:creator>
  <cp:lastModifiedBy>Lars Lind</cp:lastModifiedBy>
  <cp:revision>59</cp:revision>
  <dcterms:created xsi:type="dcterms:W3CDTF">2017-10-27T09:55:18Z</dcterms:created>
  <dcterms:modified xsi:type="dcterms:W3CDTF">2018-02-02T09:57:15Z</dcterms:modified>
</cp:coreProperties>
</file>